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2"/>
  </p:notesMasterIdLst>
  <p:sldIdLst>
    <p:sldId id="256" r:id="rId4"/>
    <p:sldId id="258" r:id="rId5"/>
    <p:sldId id="264" r:id="rId6"/>
    <p:sldId id="265" r:id="rId7"/>
    <p:sldId id="288" r:id="rId8"/>
    <p:sldId id="270" r:id="rId9"/>
    <p:sldId id="272" r:id="rId10"/>
    <p:sldId id="274" r:id="rId11"/>
    <p:sldId id="273" r:id="rId12"/>
    <p:sldId id="276" r:id="rId13"/>
    <p:sldId id="277" r:id="rId14"/>
    <p:sldId id="280" r:id="rId15"/>
    <p:sldId id="278" r:id="rId16"/>
    <p:sldId id="281" r:id="rId17"/>
    <p:sldId id="284" r:id="rId18"/>
    <p:sldId id="283" r:id="rId19"/>
    <p:sldId id="285" r:id="rId20"/>
    <p:sldId id="286"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cho Nie" initials="E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3BDA61-8270-4B60-A451-D746DE5C83C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34A299-339F-4F8E-B467-6EE7AFB5EAA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50CD5D3-307B-4FE4-B16E-06C7DD690C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794C7A-79AE-49C6-A3AD-E1BF024C30A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50CD5D3-307B-4FE4-B16E-06C7DD690C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794C7A-79AE-49C6-A3AD-E1BF024C30A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50CD5D3-307B-4FE4-B16E-06C7DD690C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794C7A-79AE-49C6-A3AD-E1BF024C30A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50CD5D3-307B-4FE4-B16E-06C7DD690C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794C7A-79AE-49C6-A3AD-E1BF024C30A2}"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50CD5D3-307B-4FE4-B16E-06C7DD690C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794C7A-79AE-49C6-A3AD-E1BF024C30A2}"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50CD5D3-307B-4FE4-B16E-06C7DD690C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794C7A-79AE-49C6-A3AD-E1BF024C30A2}"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850CD5D3-307B-4FE4-B16E-06C7DD690C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794C7A-79AE-49C6-A3AD-E1BF024C30A2}"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850CD5D3-307B-4FE4-B16E-06C7DD690CE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5794C7A-79AE-49C6-A3AD-E1BF024C30A2}"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50CD5D3-307B-4FE4-B16E-06C7DD690CE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794C7A-79AE-49C6-A3AD-E1BF024C30A2}"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50CD5D3-307B-4FE4-B16E-06C7DD690CE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5794C7A-79AE-49C6-A3AD-E1BF024C30A2}"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50CD5D3-307B-4FE4-B16E-06C7DD690C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794C7A-79AE-49C6-A3AD-E1BF024C30A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50CD5D3-307B-4FE4-B16E-06C7DD690C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794C7A-79AE-49C6-A3AD-E1BF024C30A2}"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50CD5D3-307B-4FE4-B16E-06C7DD690C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794C7A-79AE-49C6-A3AD-E1BF024C30A2}"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50CD5D3-307B-4FE4-B16E-06C7DD690C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794C7A-79AE-49C6-A3AD-E1BF024C30A2}"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50CD5D3-307B-4FE4-B16E-06C7DD690C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794C7A-79AE-49C6-A3AD-E1BF024C30A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50CD5D3-307B-4FE4-B16E-06C7DD690C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794C7A-79AE-49C6-A3AD-E1BF024C30A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850CD5D3-307B-4FE4-B16E-06C7DD690C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794C7A-79AE-49C6-A3AD-E1BF024C30A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850CD5D3-307B-4FE4-B16E-06C7DD690CE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5794C7A-79AE-49C6-A3AD-E1BF024C30A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50CD5D3-307B-4FE4-B16E-06C7DD690CE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794C7A-79AE-49C6-A3AD-E1BF024C30A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50CD5D3-307B-4FE4-B16E-06C7DD690CE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5794C7A-79AE-49C6-A3AD-E1BF024C30A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50CD5D3-307B-4FE4-B16E-06C7DD690C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794C7A-79AE-49C6-A3AD-E1BF024C30A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50CD5D3-307B-4FE4-B16E-06C7DD690C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794C7A-79AE-49C6-A3AD-E1BF024C30A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4000" b="-4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CD5D3-307B-4FE4-B16E-06C7DD690CE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94C7A-79AE-49C6-A3AD-E1BF024C30A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4000" b="-4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CD5D3-307B-4FE4-B16E-06C7DD690CE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94C7A-79AE-49C6-A3AD-E1BF024C30A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副标题 2"/>
          <p:cNvSpPr txBox="1"/>
          <p:nvPr/>
        </p:nvSpPr>
        <p:spPr>
          <a:xfrm>
            <a:off x="1581334" y="2891560"/>
            <a:ext cx="4741891" cy="535247"/>
          </a:xfrm>
          <a:prstGeom prst="rect">
            <a:avLst/>
          </a:prstGeom>
          <a:solidFill>
            <a:schemeClr val="bg1"/>
          </a:solidFill>
          <a:ln>
            <a:noFill/>
          </a:ln>
        </p:spPr>
        <p:txBody>
          <a:bodyPr vert="horz" wrap="square"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9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9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9pPr>
          </a:lstStyle>
          <a:p>
            <a:pPr algn="l"/>
            <a:r>
              <a:rPr lang="en-US" altLang="zh-CN" sz="2000" b="1" dirty="0">
                <a:solidFill>
                  <a:schemeClr val="tx2"/>
                </a:solidFill>
                <a:latin typeface="Arial" panose="020B0604020202090204" pitchFamily="34" charset="0"/>
                <a:cs typeface="Arial" panose="020B0604020202090204" pitchFamily="34" charset="0"/>
              </a:rPr>
              <a:t>Yuhang Qi</a:t>
            </a:r>
            <a:endParaRPr lang="zh-CN" altLang="en-US" sz="2000" b="1" dirty="0">
              <a:solidFill>
                <a:schemeClr val="tx2"/>
              </a:solidFill>
              <a:latin typeface="Arial" panose="020B0604020202090204" pitchFamily="34" charset="0"/>
              <a:cs typeface="Arial" panose="020B0604020202090204" pitchFamily="34" charset="0"/>
            </a:endParaRPr>
          </a:p>
        </p:txBody>
      </p:sp>
      <p:sp>
        <p:nvSpPr>
          <p:cNvPr id="6" name="副标题 2"/>
          <p:cNvSpPr txBox="1"/>
          <p:nvPr/>
        </p:nvSpPr>
        <p:spPr>
          <a:xfrm>
            <a:off x="1581334" y="3859840"/>
            <a:ext cx="7495915" cy="535247"/>
          </a:xfrm>
          <a:prstGeom prst="rect">
            <a:avLst/>
          </a:prstGeom>
          <a:solidFill>
            <a:schemeClr val="bg1"/>
          </a:solidFill>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9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9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9pPr>
          </a:lstStyle>
          <a:p>
            <a:pPr algn="l"/>
            <a:r>
              <a:rPr lang="en-US" altLang="zh-CN" sz="1600" b="1" dirty="0">
                <a:solidFill>
                  <a:schemeClr val="tx2"/>
                </a:solidFill>
                <a:latin typeface="Arial" panose="020B0604020202090204" pitchFamily="34" charset="0"/>
                <a:cs typeface="Arial" panose="020B0604020202090204" pitchFamily="34" charset="0"/>
              </a:rPr>
              <a:t>Beijing Jiaotong </a:t>
            </a:r>
            <a:r>
              <a:rPr lang="en-US" altLang="zh-CN" sz="1600" b="1" dirty="0" err="1">
                <a:solidFill>
                  <a:schemeClr val="tx2"/>
                </a:solidFill>
                <a:latin typeface="Arial" panose="020B0604020202090204" pitchFamily="34" charset="0"/>
                <a:cs typeface="Arial" panose="020B0604020202090204" pitchFamily="34" charset="0"/>
              </a:rPr>
              <a:t>Univeristy</a:t>
            </a:r>
            <a:r>
              <a:rPr lang="en-US" altLang="zh-CN" sz="1600" b="1" dirty="0">
                <a:solidFill>
                  <a:schemeClr val="tx2"/>
                </a:solidFill>
                <a:latin typeface="Arial" panose="020B0604020202090204" pitchFamily="34" charset="0"/>
                <a:cs typeface="Arial" panose="020B0604020202090204" pitchFamily="34" charset="0"/>
              </a:rPr>
              <a:t>, China</a:t>
            </a:r>
            <a:endParaRPr lang="en-US" altLang="zh-CN" sz="1600" b="1" dirty="0">
              <a:solidFill>
                <a:schemeClr val="tx2"/>
              </a:solidFill>
              <a:latin typeface="Arial" panose="020B0604020202090204" pitchFamily="34" charset="0"/>
              <a:cs typeface="Arial" panose="020B0604020202090204" pitchFamily="34" charset="0"/>
            </a:endParaRPr>
          </a:p>
        </p:txBody>
      </p:sp>
      <p:sp>
        <p:nvSpPr>
          <p:cNvPr id="10" name="副标题 2"/>
          <p:cNvSpPr txBox="1"/>
          <p:nvPr/>
        </p:nvSpPr>
        <p:spPr>
          <a:xfrm>
            <a:off x="123538" y="5516181"/>
            <a:ext cx="7657482" cy="608372"/>
          </a:xfrm>
          <a:prstGeom prst="rect">
            <a:avLst/>
          </a:prstGeom>
          <a:solidFill>
            <a:schemeClr val="bg1"/>
          </a:solidFill>
          <a:ln>
            <a:noFill/>
          </a:ln>
        </p:spPr>
        <p:txBody>
          <a:bodyPr vert="horz" lIns="91440" tIns="45720" rIns="91440" bIns="45720" rtlCol="0" anchor="ctr" anchorCtr="0">
            <a:spAutoFit/>
          </a:bodyPr>
          <a:lstStyle>
            <a:lvl1pPr marL="0" indent="0" algn="ctr" defTabSz="914400" rtl="0" eaLnBrk="1" latinLnBrk="0" hangingPunct="1">
              <a:lnSpc>
                <a:spcPct val="90000"/>
              </a:lnSpc>
              <a:spcBef>
                <a:spcPts val="1000"/>
              </a:spcBef>
              <a:buFont typeface="Arial" panose="020B060402020209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9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9pPr>
          </a:lstStyle>
          <a:p>
            <a:pPr algn="l"/>
            <a:r>
              <a:rPr lang="en-US" altLang="zh-CN" sz="1400" b="1" i="1" dirty="0">
                <a:ln w="6350" cmpd="dbl">
                  <a:noFill/>
                </a:ln>
                <a:solidFill>
                  <a:schemeClr val="tx2"/>
                </a:solidFill>
                <a:latin typeface="Bahnschrift Light" panose="020B0502040204020203" pitchFamily="34" charset="0"/>
              </a:rPr>
              <a:t>2021 IEEE the 6th International Conference on Big Data Analytics</a:t>
            </a:r>
            <a:endParaRPr lang="en-US" altLang="zh-CN" sz="1400" b="1" i="1" dirty="0">
              <a:ln w="6350" cmpd="dbl">
                <a:noFill/>
              </a:ln>
              <a:solidFill>
                <a:schemeClr val="tx2"/>
              </a:solidFill>
              <a:latin typeface="Bahnschrift Light" panose="020B0502040204020203" pitchFamily="34" charset="0"/>
            </a:endParaRPr>
          </a:p>
          <a:p>
            <a:pPr algn="l"/>
            <a:r>
              <a:rPr lang="en-US" altLang="zh-CN" sz="1400" b="1" i="1" dirty="0">
                <a:ln w="6350" cmpd="dbl">
                  <a:noFill/>
                </a:ln>
                <a:solidFill>
                  <a:schemeClr val="tx2"/>
                </a:solidFill>
                <a:latin typeface="Bahnschrift Light" panose="020B0502040204020203" pitchFamily="34" charset="0"/>
              </a:rPr>
              <a:t>—— March 5-8, 2021</a:t>
            </a:r>
            <a:endParaRPr lang="zh-CN" altLang="en-US" sz="1400" b="1" i="1" dirty="0">
              <a:ln w="6350" cmpd="dbl">
                <a:noFill/>
              </a:ln>
              <a:solidFill>
                <a:schemeClr val="tx2"/>
              </a:solidFill>
              <a:latin typeface="Bahnschrift Light" panose="020B0502040204020203" pitchFamily="34" charset="0"/>
            </a:endParaRPr>
          </a:p>
        </p:txBody>
      </p:sp>
      <p:sp>
        <p:nvSpPr>
          <p:cNvPr id="11" name="矩形 10"/>
          <p:cNvSpPr/>
          <p:nvPr/>
        </p:nvSpPr>
        <p:spPr>
          <a:xfrm>
            <a:off x="8242220" y="2667087"/>
            <a:ext cx="1409073" cy="17280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Presenter’s</a:t>
            </a:r>
            <a:endParaRPr lang="en-US" altLang="zh-CN" dirty="0">
              <a:solidFill>
                <a:schemeClr val="bg1"/>
              </a:solidFill>
            </a:endParaRPr>
          </a:p>
          <a:p>
            <a:pPr algn="ctr"/>
            <a:r>
              <a:rPr lang="en-US" altLang="zh-CN" dirty="0">
                <a:solidFill>
                  <a:schemeClr val="bg1"/>
                </a:solidFill>
              </a:rPr>
              <a:t>Photo</a:t>
            </a:r>
            <a:endParaRPr lang="zh-CN" altLang="en-US" dirty="0">
              <a:solidFill>
                <a:schemeClr val="bg1"/>
              </a:solidFill>
            </a:endParaRPr>
          </a:p>
        </p:txBody>
      </p:sp>
      <p:sp>
        <p:nvSpPr>
          <p:cNvPr id="13" name="副标题 2"/>
          <p:cNvSpPr txBox="1"/>
          <p:nvPr/>
        </p:nvSpPr>
        <p:spPr>
          <a:xfrm>
            <a:off x="1695970" y="1446143"/>
            <a:ext cx="8800059" cy="5352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9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9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9pPr>
          </a:lstStyle>
          <a:p>
            <a:pPr algn="l"/>
            <a:endParaRPr lang="en-US" altLang="zh-CN" b="1" dirty="0">
              <a:solidFill>
                <a:schemeClr val="bg1"/>
              </a:solidFill>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7063" y="287799"/>
            <a:ext cx="3783018" cy="704014"/>
          </a:xfrm>
          <a:prstGeom prst="rect">
            <a:avLst/>
          </a:prstGeom>
        </p:spPr>
      </p:pic>
      <p:sp>
        <p:nvSpPr>
          <p:cNvPr id="4" name="文本框 3"/>
          <p:cNvSpPr txBox="1"/>
          <p:nvPr/>
        </p:nvSpPr>
        <p:spPr>
          <a:xfrm>
            <a:off x="1581334" y="1502830"/>
            <a:ext cx="9029329" cy="953135"/>
          </a:xfrm>
          <a:prstGeom prst="rect">
            <a:avLst/>
          </a:prstGeom>
          <a:solidFill>
            <a:schemeClr val="bg1"/>
          </a:solidFill>
          <a:ln cmpd="dbl">
            <a:noFill/>
          </a:ln>
        </p:spPr>
        <p:txBody>
          <a:bodyPr wrap="square" rtlCol="0">
            <a:spAutoFit/>
          </a:bodyPr>
          <a:lstStyle/>
          <a:p>
            <a:pPr algn="ctr"/>
            <a:r>
              <a:rPr lang="en-US" altLang="zh-CN" sz="2800" b="1" dirty="0">
                <a:solidFill>
                  <a:schemeClr val="tx2"/>
                </a:solidFill>
                <a:latin typeface="Aileron" panose="00000500000000000000" pitchFamily="50" charset="0"/>
              </a:rPr>
              <a:t>Multi-label Image Recognition with Asymmteric Co-occurrence Dependency Graphs</a:t>
            </a:r>
            <a:endParaRPr lang="en-US" altLang="zh-CN" sz="2800" b="1" dirty="0">
              <a:solidFill>
                <a:schemeClr val="tx2"/>
              </a:solidFill>
              <a:latin typeface="Aileron" panose="00000500000000000000" pitchFamily="50" charset="0"/>
            </a:endParaRPr>
          </a:p>
        </p:txBody>
      </p:sp>
      <p:pic>
        <p:nvPicPr>
          <p:cNvPr id="2" name="图片 1" descr="WechatIMG4"/>
          <p:cNvPicPr>
            <a:picLocks noChangeAspect="1"/>
          </p:cNvPicPr>
          <p:nvPr/>
        </p:nvPicPr>
        <p:blipFill>
          <a:blip r:embed="rId3"/>
          <a:stretch>
            <a:fillRect/>
          </a:stretch>
        </p:blipFill>
        <p:spPr>
          <a:xfrm>
            <a:off x="8242300" y="2667000"/>
            <a:ext cx="1409065" cy="17278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815974"/>
            <a:ext cx="10515600" cy="1325563"/>
          </a:xfrm>
        </p:spPr>
        <p:txBody>
          <a:bodyPr/>
          <a:lstStyle/>
          <a:p>
            <a:r>
              <a:rPr lang="en-US" altLang="zh-CN" dirty="0">
                <a:sym typeface="+mn-ea"/>
              </a:rPr>
              <a:t>Disadvantages of existing methods</a:t>
            </a:r>
            <a:endParaRPr lang="en-US" altLang="zh-CN" dirty="0"/>
          </a:p>
        </p:txBody>
      </p:sp>
      <p:sp>
        <p:nvSpPr>
          <p:cNvPr id="3" name="内容占位符 2"/>
          <p:cNvSpPr>
            <a:spLocks noGrp="1"/>
          </p:cNvSpPr>
          <p:nvPr>
            <p:ph idx="1"/>
          </p:nvPr>
        </p:nvSpPr>
        <p:spPr>
          <a:xfrm>
            <a:off x="838200" y="2533337"/>
            <a:ext cx="10515600" cy="3959537"/>
          </a:xfrm>
        </p:spPr>
        <p:txBody>
          <a:bodyPr/>
          <a:lstStyle/>
          <a:p>
            <a:r>
              <a:rPr lang="en-US" altLang="zh-CN" dirty="0"/>
              <a:t>In many co-occurrence dependency graphs built from benchmark datasets, many nodes do not have edges pointing to themselves from other nodes.</a:t>
            </a:r>
            <a:endParaRPr lang="en-US" altLang="zh-C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descr="pa100k_4"/>
          <p:cNvPicPr>
            <a:picLocks noChangeAspect="1"/>
          </p:cNvPicPr>
          <p:nvPr/>
        </p:nvPicPr>
        <p:blipFill>
          <a:blip r:embed="rId2"/>
          <a:stretch>
            <a:fillRect/>
          </a:stretch>
        </p:blipFill>
        <p:spPr>
          <a:xfrm>
            <a:off x="1067435" y="822960"/>
            <a:ext cx="10057765" cy="60350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815974"/>
            <a:ext cx="10515600" cy="1325563"/>
          </a:xfrm>
        </p:spPr>
        <p:txBody>
          <a:bodyPr/>
          <a:lstStyle/>
          <a:p>
            <a:r>
              <a:rPr lang="en-US" altLang="zh-CN" dirty="0">
                <a:sym typeface="+mn-ea"/>
              </a:rPr>
              <a:t>Solution and model</a:t>
            </a:r>
            <a:endParaRPr lang="en-US" altLang="zh-CN" dirty="0"/>
          </a:p>
        </p:txBody>
      </p:sp>
      <p:sp>
        <p:nvSpPr>
          <p:cNvPr id="3" name="内容占位符 2"/>
          <p:cNvSpPr>
            <a:spLocks noGrp="1"/>
          </p:cNvSpPr>
          <p:nvPr>
            <p:ph idx="1"/>
          </p:nvPr>
        </p:nvSpPr>
        <p:spPr>
          <a:xfrm>
            <a:off x="838200" y="2533337"/>
            <a:ext cx="10515600" cy="3959537"/>
          </a:xfrm>
        </p:spPr>
        <p:txBody>
          <a:bodyPr/>
          <a:lstStyle/>
          <a:p>
            <a:r>
              <a:rPr lang="en-US" altLang="zh-CN" dirty="0"/>
              <a:t>An intuitive method is to reverse the direction of the edge.</a:t>
            </a:r>
            <a:endParaRPr lang="en-US" altLang="zh-CN" dirty="0"/>
          </a:p>
          <a:p>
            <a:r>
              <a:rPr lang="en-US" altLang="zh-CN" dirty="0"/>
              <a:t>Many aggregation directions will be from the category with higher frequency to the category with lower frequency.</a:t>
            </a:r>
            <a:endParaRPr lang="en-US" altLang="zh-CN" dirty="0"/>
          </a:p>
          <a:p>
            <a:r>
              <a:rPr lang="en-US" altLang="zh-CN" dirty="0"/>
              <a:t>After changing the directions of edges, most nodes will have edges pointing to themselves from other nodes. </a:t>
            </a:r>
            <a:endParaRPr lang="en-US" altLang="zh-C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815974"/>
            <a:ext cx="10515600" cy="1325563"/>
          </a:xfrm>
        </p:spPr>
        <p:txBody>
          <a:bodyPr/>
          <a:lstStyle/>
          <a:p>
            <a:r>
              <a:rPr lang="en-US" altLang="zh-CN" dirty="0">
                <a:sym typeface="+mn-ea"/>
              </a:rPr>
              <a:t>Solution and model</a:t>
            </a:r>
            <a:endParaRPr lang="en-US" altLang="zh-CN" dirty="0"/>
          </a:p>
        </p:txBody>
      </p:sp>
      <p:sp>
        <p:nvSpPr>
          <p:cNvPr id="3" name="内容占位符 2"/>
          <p:cNvSpPr>
            <a:spLocks noGrp="1"/>
          </p:cNvSpPr>
          <p:nvPr>
            <p:ph idx="1"/>
          </p:nvPr>
        </p:nvSpPr>
        <p:spPr>
          <a:xfrm>
            <a:off x="838200" y="2533337"/>
            <a:ext cx="10515600" cy="3959537"/>
          </a:xfrm>
        </p:spPr>
        <p:txBody>
          <a:bodyPr/>
          <a:lstStyle/>
          <a:p>
            <a:r>
              <a:rPr lang="en-US" altLang="zh-CN" dirty="0"/>
              <a:t>Using two graphs at the same time, which are constructed by the baseline model and our method of defining the direction of edges, can further solve the second problem and improve the performance.</a:t>
            </a:r>
            <a:endParaRPr lang="en-US" altLang="zh-CN" dirty="0"/>
          </a:p>
          <a:p>
            <a:r>
              <a:rPr lang="en-US" altLang="zh-CN" dirty="0"/>
              <a:t>In order to improve the flexibility of the model, two different conditional probability thresholds are used to create a pair of asymmetric graphs.</a:t>
            </a:r>
            <a:endParaRPr lang="en-US" altLang="zh-CN" dirty="0"/>
          </a:p>
          <a:p>
            <a:endParaRPr lang="en-US" altLang="zh-C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 name="图片 2" descr="fig1"/>
          <p:cNvPicPr>
            <a:picLocks noChangeAspect="1"/>
          </p:cNvPicPr>
          <p:nvPr/>
        </p:nvPicPr>
        <p:blipFill>
          <a:blip r:embed="rId2"/>
          <a:stretch>
            <a:fillRect/>
          </a:stretch>
        </p:blipFill>
        <p:spPr>
          <a:xfrm>
            <a:off x="1517015" y="958850"/>
            <a:ext cx="9157970" cy="4940300"/>
          </a:xfrm>
          <a:prstGeom prst="rect">
            <a:avLst/>
          </a:prstGeom>
        </p:spPr>
      </p:pic>
      <p:sp>
        <p:nvSpPr>
          <p:cNvPr id="2" name="文本框 1"/>
          <p:cNvSpPr txBox="1"/>
          <p:nvPr/>
        </p:nvSpPr>
        <p:spPr>
          <a:xfrm>
            <a:off x="3346450" y="6108700"/>
            <a:ext cx="5499100" cy="368300"/>
          </a:xfrm>
          <a:prstGeom prst="rect">
            <a:avLst/>
          </a:prstGeom>
          <a:noFill/>
        </p:spPr>
        <p:txBody>
          <a:bodyPr wrap="square" rtlCol="0">
            <a:spAutoFit/>
          </a:bodyPr>
          <a:p>
            <a:r>
              <a:rPr lang="zh-CN" altLang="en-US"/>
              <a:t>P (green | gray) &gt;= τ1 and P (green | gray) &lt; τ2. </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815974"/>
            <a:ext cx="10515600" cy="1325563"/>
          </a:xfrm>
        </p:spPr>
        <p:txBody>
          <a:bodyPr/>
          <a:lstStyle/>
          <a:p>
            <a:r>
              <a:rPr lang="en-US" altLang="zh-CN" dirty="0">
                <a:sym typeface="+mn-ea"/>
              </a:rPr>
              <a:t>Experiment result</a:t>
            </a:r>
            <a:endParaRPr lang="en-US" altLang="zh-CN" dirty="0"/>
          </a:p>
        </p:txBody>
      </p:sp>
      <p:pic>
        <p:nvPicPr>
          <p:cNvPr id="6" name="图片 5" descr="截屏2021-02-27 下午6.53.50"/>
          <p:cNvPicPr>
            <a:picLocks noChangeAspect="1"/>
          </p:cNvPicPr>
          <p:nvPr/>
        </p:nvPicPr>
        <p:blipFill>
          <a:blip r:embed="rId2"/>
          <a:stretch>
            <a:fillRect/>
          </a:stretch>
        </p:blipFill>
        <p:spPr>
          <a:xfrm>
            <a:off x="1066800" y="2258695"/>
            <a:ext cx="10058400" cy="327533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815974"/>
            <a:ext cx="10515600" cy="1325563"/>
          </a:xfrm>
        </p:spPr>
        <p:txBody>
          <a:bodyPr/>
          <a:lstStyle/>
          <a:p>
            <a:r>
              <a:rPr lang="en-US" altLang="zh-CN" dirty="0">
                <a:sym typeface="+mn-ea"/>
              </a:rPr>
              <a:t>Experiment result</a:t>
            </a:r>
            <a:endParaRPr lang="en-US" altLang="zh-CN" dirty="0"/>
          </a:p>
        </p:txBody>
      </p:sp>
      <p:pic>
        <p:nvPicPr>
          <p:cNvPr id="7" name="图片 6" descr="截屏2021-02-27 下午6.56.44"/>
          <p:cNvPicPr>
            <a:picLocks noChangeAspect="1"/>
          </p:cNvPicPr>
          <p:nvPr/>
        </p:nvPicPr>
        <p:blipFill>
          <a:blip r:embed="rId2"/>
          <a:stretch>
            <a:fillRect/>
          </a:stretch>
        </p:blipFill>
        <p:spPr>
          <a:xfrm>
            <a:off x="1066800" y="2789555"/>
            <a:ext cx="10058400" cy="127825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815974"/>
            <a:ext cx="10515600" cy="1325563"/>
          </a:xfrm>
        </p:spPr>
        <p:txBody>
          <a:bodyPr/>
          <a:lstStyle/>
          <a:p>
            <a:r>
              <a:rPr lang="en-US" altLang="zh-CN" dirty="0">
                <a:sym typeface="+mn-ea"/>
              </a:rPr>
              <a:t>Experiment result</a:t>
            </a:r>
            <a:endParaRPr lang="en-US" altLang="zh-CN" dirty="0"/>
          </a:p>
        </p:txBody>
      </p:sp>
      <p:pic>
        <p:nvPicPr>
          <p:cNvPr id="3" name="图片 2" descr="as1"/>
          <p:cNvPicPr>
            <a:picLocks noChangeAspect="1"/>
          </p:cNvPicPr>
          <p:nvPr/>
        </p:nvPicPr>
        <p:blipFill>
          <a:blip r:embed="rId2"/>
          <a:stretch>
            <a:fillRect/>
          </a:stretch>
        </p:blipFill>
        <p:spPr>
          <a:xfrm>
            <a:off x="0" y="2221865"/>
            <a:ext cx="6507480" cy="3905250"/>
          </a:xfrm>
          <a:prstGeom prst="rect">
            <a:avLst/>
          </a:prstGeom>
        </p:spPr>
      </p:pic>
      <p:pic>
        <p:nvPicPr>
          <p:cNvPr id="4" name="图片 3" descr="as2"/>
          <p:cNvPicPr>
            <a:picLocks noChangeAspect="1"/>
          </p:cNvPicPr>
          <p:nvPr/>
        </p:nvPicPr>
        <p:blipFill>
          <a:blip r:embed="rId3"/>
          <a:stretch>
            <a:fillRect/>
          </a:stretch>
        </p:blipFill>
        <p:spPr>
          <a:xfrm>
            <a:off x="5972175" y="2221230"/>
            <a:ext cx="6304915" cy="378333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815974"/>
            <a:ext cx="10515600" cy="1325563"/>
          </a:xfrm>
        </p:spPr>
        <p:txBody>
          <a:bodyPr/>
          <a:lstStyle/>
          <a:p>
            <a:r>
              <a:rPr lang="en-US" altLang="zh-CN" dirty="0">
                <a:sym typeface="+mn-ea"/>
              </a:rPr>
              <a:t>Conclusion</a:t>
            </a:r>
            <a:endParaRPr lang="en-US" altLang="zh-CN" dirty="0"/>
          </a:p>
        </p:txBody>
      </p:sp>
      <p:sp>
        <p:nvSpPr>
          <p:cNvPr id="3" name="内容占位符 2"/>
          <p:cNvSpPr>
            <a:spLocks noGrp="1"/>
          </p:cNvSpPr>
          <p:nvPr>
            <p:ph idx="1"/>
          </p:nvPr>
        </p:nvSpPr>
        <p:spPr>
          <a:xfrm>
            <a:off x="838200" y="2533337"/>
            <a:ext cx="10515600" cy="3959537"/>
          </a:xfrm>
        </p:spPr>
        <p:txBody>
          <a:bodyPr/>
          <a:lstStyle/>
          <a:p>
            <a:r>
              <a:rPr lang="en-US" altLang="zh-CN" dirty="0"/>
              <a:t>In our paper, we propose that using high-frequency category feature to supplement information for low-frequency category feature can improve the recognition performance of low-frequency categories. </a:t>
            </a:r>
            <a:endParaRPr lang="en-US" altLang="zh-CN" dirty="0"/>
          </a:p>
          <a:p>
            <a:r>
              <a:rPr lang="en-US" altLang="zh-CN" dirty="0"/>
              <a:t>Next, we construct a pair of asymmetric graphs using the two ways, and then uses a unified model to model asymmetric co-occurrence dependency on graph pair. </a:t>
            </a:r>
            <a:endParaRPr lang="en-US" altLang="zh-CN" dirty="0"/>
          </a:p>
          <a:p>
            <a:r>
              <a:rPr lang="en-US" altLang="zh-CN" dirty="0"/>
              <a:t>Finally, we hope that our research can inspire more researches on graph neural network to deal with uneven distribution data.</a:t>
            </a:r>
            <a:endParaRPr lang="en-US" altLang="zh-C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815974"/>
            <a:ext cx="10515600" cy="1325563"/>
          </a:xfrm>
        </p:spPr>
        <p:txBody>
          <a:bodyPr/>
          <a:lstStyle/>
          <a:p>
            <a:r>
              <a:rPr lang="en-US" altLang="zh-CN" dirty="0"/>
              <a:t>Outline</a:t>
            </a:r>
            <a:endParaRPr lang="en-US" altLang="zh-CN" dirty="0"/>
          </a:p>
        </p:txBody>
      </p:sp>
      <p:sp>
        <p:nvSpPr>
          <p:cNvPr id="3" name="内容占位符 2"/>
          <p:cNvSpPr>
            <a:spLocks noGrp="1"/>
          </p:cNvSpPr>
          <p:nvPr>
            <p:ph idx="1"/>
          </p:nvPr>
        </p:nvSpPr>
        <p:spPr>
          <a:xfrm>
            <a:off x="838200" y="2533337"/>
            <a:ext cx="10515600" cy="3959537"/>
          </a:xfrm>
        </p:spPr>
        <p:txBody>
          <a:bodyPr/>
          <a:lstStyle/>
          <a:p>
            <a:r>
              <a:rPr lang="en-US" altLang="zh-CN" dirty="0"/>
              <a:t>Background of the multi-label image recognition</a:t>
            </a:r>
            <a:endParaRPr lang="en-US" altLang="zh-CN" dirty="0"/>
          </a:p>
          <a:p>
            <a:r>
              <a:rPr lang="en-US" altLang="zh-CN" dirty="0"/>
              <a:t>Disadvantages of existing methods</a:t>
            </a:r>
            <a:endParaRPr lang="en-US" altLang="zh-CN" dirty="0"/>
          </a:p>
          <a:p>
            <a:r>
              <a:rPr lang="en-US" altLang="zh-CN" dirty="0"/>
              <a:t>Solution and model</a:t>
            </a:r>
            <a:endParaRPr lang="en-US" altLang="zh-CN" dirty="0"/>
          </a:p>
          <a:p>
            <a:r>
              <a:rPr lang="en-US" altLang="zh-CN" dirty="0"/>
              <a:t>Experiment result</a:t>
            </a:r>
            <a:endParaRPr lang="en-US" altLang="zh-CN" dirty="0"/>
          </a:p>
          <a:p>
            <a:r>
              <a:rPr lang="en-US" altLang="zh-CN" dirty="0"/>
              <a:t>Conclusion</a:t>
            </a:r>
            <a:endParaRPr lang="en-US" altLang="zh-CN" dirty="0"/>
          </a:p>
          <a:p>
            <a:endParaRPr lang="en-US" altLang="zh-CN" dirty="0"/>
          </a:p>
          <a:p>
            <a:endParaRPr lang="en-US" altLang="zh-CN" dirty="0"/>
          </a:p>
          <a:p>
            <a:endParaRPr lang="en-US" altLang="zh-C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815974"/>
            <a:ext cx="10515600" cy="1325563"/>
          </a:xfrm>
        </p:spPr>
        <p:txBody>
          <a:bodyPr/>
          <a:lstStyle/>
          <a:p>
            <a:r>
              <a:rPr lang="en-US" altLang="zh-CN" sz="4000" dirty="0">
                <a:sym typeface="+mn-ea"/>
              </a:rPr>
              <a:t>Background of the multi-label image recognition</a:t>
            </a:r>
            <a:endParaRPr lang="en-US" altLang="zh-CN" sz="4000" dirty="0"/>
          </a:p>
        </p:txBody>
      </p:sp>
      <p:sp>
        <p:nvSpPr>
          <p:cNvPr id="3" name="内容占位符 2"/>
          <p:cNvSpPr>
            <a:spLocks noGrp="1"/>
          </p:cNvSpPr>
          <p:nvPr>
            <p:ph idx="1"/>
          </p:nvPr>
        </p:nvSpPr>
        <p:spPr>
          <a:xfrm>
            <a:off x="838200" y="2533337"/>
            <a:ext cx="10515600" cy="3959537"/>
          </a:xfrm>
        </p:spPr>
        <p:txBody>
          <a:bodyPr/>
          <a:lstStyle/>
          <a:p>
            <a:r>
              <a:rPr lang="en-US" altLang="zh-CN" dirty="0"/>
              <a:t>Definition</a:t>
            </a:r>
            <a:endParaRPr lang="en-US" altLang="zh-CN" dirty="0"/>
          </a:p>
          <a:p>
            <a:pPr lvl="1"/>
            <a:r>
              <a:rPr lang="en-US" altLang="zh-CN" dirty="0"/>
              <a:t>The goal of the multi-label image recognition is to predict a set of categories in an image.</a:t>
            </a:r>
            <a:endParaRPr lang="en-US" altLang="zh-CN" dirty="0"/>
          </a:p>
          <a:p>
            <a:r>
              <a:rPr lang="en-US" altLang="zh-CN" dirty="0"/>
              <a:t>Application</a:t>
            </a:r>
            <a:endParaRPr lang="en-US" altLang="zh-CN" dirty="0"/>
          </a:p>
          <a:p>
            <a:pPr lvl="1"/>
            <a:r>
              <a:rPr lang="en-US" altLang="zh-CN" dirty="0"/>
              <a:t>Pedestrian attribute recognition</a:t>
            </a:r>
            <a:endParaRPr lang="en-US" altLang="zh-CN" dirty="0"/>
          </a:p>
          <a:p>
            <a:pPr lvl="1"/>
            <a:r>
              <a:rPr lang="en-US" altLang="zh-CN" dirty="0"/>
              <a:t>Medical diagnosis recognition</a:t>
            </a:r>
            <a:endParaRPr lang="en-US" altLang="zh-CN" dirty="0"/>
          </a:p>
          <a:p>
            <a:pPr lvl="1"/>
            <a:r>
              <a:rPr lang="en-US" altLang="zh-CN" dirty="0"/>
              <a:t>Retail checkout recognition</a:t>
            </a:r>
            <a:endParaRPr lang="en-US" altLang="zh-CN" dirty="0"/>
          </a:p>
          <a:p>
            <a:pPr lvl="1"/>
            <a:r>
              <a:rPr lang="zh-CN" altLang="en-US" dirty="0"/>
              <a:t>……</a:t>
            </a:r>
            <a:endParaRPr lang="en-US" altLang="zh-CN" dirty="0"/>
          </a:p>
          <a:p>
            <a:endParaRPr lang="en-US" altLang="zh-C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815974"/>
            <a:ext cx="10515600" cy="1325563"/>
          </a:xfrm>
        </p:spPr>
        <p:txBody>
          <a:bodyPr/>
          <a:lstStyle/>
          <a:p>
            <a:r>
              <a:rPr lang="en-US" altLang="zh-CN" dirty="0">
                <a:sym typeface="+mn-ea"/>
              </a:rPr>
              <a:t>Disadvantages of existing methods</a:t>
            </a:r>
            <a:endParaRPr lang="en-US" altLang="zh-CN" dirty="0"/>
          </a:p>
        </p:txBody>
      </p:sp>
      <p:sp>
        <p:nvSpPr>
          <p:cNvPr id="3" name="内容占位符 2"/>
          <p:cNvSpPr>
            <a:spLocks noGrp="1"/>
          </p:cNvSpPr>
          <p:nvPr>
            <p:ph idx="1"/>
          </p:nvPr>
        </p:nvSpPr>
        <p:spPr>
          <a:xfrm>
            <a:off x="838200" y="2533337"/>
            <a:ext cx="10515600" cy="3959537"/>
          </a:xfrm>
        </p:spPr>
        <p:txBody>
          <a:bodyPr/>
          <a:lstStyle/>
          <a:p>
            <a:pPr lvl="0"/>
            <a:r>
              <a:rPr lang="en-US" altLang="zh-CN" sz="2800" dirty="0">
                <a:sym typeface="+mn-ea"/>
              </a:rPr>
              <a:t>Co-occurrence dependencies</a:t>
            </a:r>
            <a:endParaRPr lang="en-US" altLang="zh-CN" sz="2800" dirty="0"/>
          </a:p>
          <a:p>
            <a:pPr lvl="1"/>
            <a:r>
              <a:rPr lang="en-US" altLang="zh-CN" sz="2800" dirty="0">
                <a:sym typeface="+mn-ea"/>
              </a:rPr>
              <a:t>Some categories in multi-label image recognition depend on each other, and these categories normally co-occur in an image.</a:t>
            </a:r>
            <a:endParaRPr lang="en-US" altLang="zh-CN" sz="2800" dirty="0">
              <a:sym typeface="+mn-ea"/>
            </a:endParaRPr>
          </a:p>
          <a:p>
            <a:pPr lvl="0"/>
            <a:r>
              <a:rPr lang="en-US" altLang="zh-CN" dirty="0">
                <a:sym typeface="+mn-ea"/>
              </a:rPr>
              <a:t>Modeling this co-occurrence dependencies is the key to improve the performance of multi-label image recognition.</a:t>
            </a:r>
            <a:endParaRPr lang="en-US" altLang="zh-CN" dirty="0">
              <a:sym typeface="+mn-ea"/>
            </a:endParaRPr>
          </a:p>
          <a:p>
            <a:pPr lvl="1"/>
            <a:endParaRPr lang="en-US" altLang="zh-CN" sz="2800" dirty="0"/>
          </a:p>
          <a:p>
            <a:endParaRPr lang="en-US" altLang="zh-C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631690" y="1556870"/>
            <a:ext cx="3312230" cy="2604729"/>
          </a:xfrm>
          <a:prstGeom prst="rect">
            <a:avLst/>
          </a:prstGeom>
        </p:spPr>
      </p:pic>
      <p:pic>
        <p:nvPicPr>
          <p:cNvPr id="3" name="图片 2"/>
          <p:cNvPicPr>
            <a:picLocks noChangeAspect="1"/>
          </p:cNvPicPr>
          <p:nvPr/>
        </p:nvPicPr>
        <p:blipFill>
          <a:blip r:embed="rId3"/>
          <a:stretch>
            <a:fillRect/>
          </a:stretch>
        </p:blipFill>
        <p:spPr>
          <a:xfrm>
            <a:off x="6699493" y="1596575"/>
            <a:ext cx="4681276" cy="2084470"/>
          </a:xfrm>
          <a:prstGeom prst="rect">
            <a:avLst/>
          </a:prstGeom>
        </p:spPr>
      </p:pic>
      <p:pic>
        <p:nvPicPr>
          <p:cNvPr id="9" name="图片 8"/>
          <p:cNvPicPr>
            <a:picLocks noChangeAspect="1"/>
          </p:cNvPicPr>
          <p:nvPr/>
        </p:nvPicPr>
        <p:blipFill>
          <a:blip r:embed="rId4"/>
          <a:stretch>
            <a:fillRect/>
          </a:stretch>
        </p:blipFill>
        <p:spPr>
          <a:xfrm>
            <a:off x="1271665" y="4799760"/>
            <a:ext cx="4824335" cy="1766813"/>
          </a:xfrm>
          <a:prstGeom prst="rect">
            <a:avLst/>
          </a:prstGeom>
        </p:spPr>
      </p:pic>
      <p:sp>
        <p:nvSpPr>
          <p:cNvPr id="4" name="矩形 3"/>
          <p:cNvSpPr/>
          <p:nvPr/>
        </p:nvSpPr>
        <p:spPr>
          <a:xfrm>
            <a:off x="1006868" y="1134910"/>
            <a:ext cx="569388" cy="923330"/>
          </a:xfrm>
          <a:prstGeom prst="rect">
            <a:avLst/>
          </a:prstGeom>
          <a:noFill/>
        </p:spPr>
        <p:txBody>
          <a:bodyPr wrap="none" lIns="91440" tIns="45720" rIns="91440" bIns="45720">
            <a:spAutoFit/>
          </a:bodyPr>
          <a:p>
            <a:pPr algn="ctr"/>
            <a:r>
              <a:rPr lang="en-US" altLang="zh-CN" sz="5400" dirty="0">
                <a:ln w="0"/>
                <a:solidFill>
                  <a:schemeClr val="accent1"/>
                </a:solidFill>
                <a:effectLst>
                  <a:outerShdw blurRad="38100" dist="25400" dir="5400000" algn="ctr" rotWithShape="0">
                    <a:srgbClr val="6E747A">
                      <a:alpha val="43000"/>
                    </a:srgbClr>
                  </a:outerShdw>
                </a:effectLst>
              </a:rPr>
              <a:t>1</a:t>
            </a:r>
            <a:endPar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3" name="矩形 12"/>
          <p:cNvSpPr/>
          <p:nvPr/>
        </p:nvSpPr>
        <p:spPr>
          <a:xfrm>
            <a:off x="1006868" y="4019015"/>
            <a:ext cx="569388" cy="923330"/>
          </a:xfrm>
          <a:prstGeom prst="rect">
            <a:avLst/>
          </a:prstGeom>
          <a:noFill/>
        </p:spPr>
        <p:txBody>
          <a:bodyPr wrap="square" lIns="91440" tIns="45720" rIns="91440" bIns="45720">
            <a:spAutoFit/>
          </a:bodyPr>
          <a:p>
            <a:pPr algn="ctr"/>
            <a:r>
              <a:rPr lang="en-US" altLang="zh-CN" sz="5400" b="0" cap="none" spc="0" dirty="0">
                <a:ln w="0"/>
                <a:solidFill>
                  <a:schemeClr val="accent1"/>
                </a:solidFill>
                <a:effectLst>
                  <a:outerShdw blurRad="38100" dist="25400" dir="5400000" algn="ctr" rotWithShape="0">
                    <a:srgbClr val="6E747A">
                      <a:alpha val="43000"/>
                    </a:srgbClr>
                  </a:outerShdw>
                </a:effectLst>
              </a:rPr>
              <a:t>2</a:t>
            </a:r>
            <a:endPar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5" name="矩形 14"/>
          <p:cNvSpPr/>
          <p:nvPr/>
        </p:nvSpPr>
        <p:spPr>
          <a:xfrm>
            <a:off x="6102652" y="1134910"/>
            <a:ext cx="569388" cy="923330"/>
          </a:xfrm>
          <a:prstGeom prst="rect">
            <a:avLst/>
          </a:prstGeom>
          <a:noFill/>
        </p:spPr>
        <p:txBody>
          <a:bodyPr wrap="none" lIns="91440" tIns="45720" rIns="91440" bIns="45720">
            <a:spAutoFit/>
          </a:bodyPr>
          <a:p>
            <a:pPr algn="ctr"/>
            <a:r>
              <a:rPr lang="en-US" altLang="zh-CN" sz="5400" b="0" cap="none" spc="0" dirty="0">
                <a:ln w="0"/>
                <a:solidFill>
                  <a:schemeClr val="accent1"/>
                </a:solidFill>
                <a:effectLst>
                  <a:outerShdw blurRad="38100" dist="25400" dir="5400000" algn="ctr" rotWithShape="0">
                    <a:srgbClr val="6E747A">
                      <a:alpha val="43000"/>
                    </a:srgbClr>
                  </a:outerShdw>
                </a:effectLst>
              </a:rPr>
              <a:t>3</a:t>
            </a:r>
            <a:endPar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8" name="文本框 7"/>
          <p:cNvSpPr txBox="1"/>
          <p:nvPr/>
        </p:nvSpPr>
        <p:spPr>
          <a:xfrm>
            <a:off x="6666352" y="4161599"/>
            <a:ext cx="4681276" cy="2031325"/>
          </a:xfrm>
          <a:prstGeom prst="rect">
            <a:avLst/>
          </a:prstGeom>
          <a:noFill/>
        </p:spPr>
        <p:txBody>
          <a:bodyPr wrap="square" rtlCol="0">
            <a:spAutoFit/>
          </a:bodyPr>
          <a:p>
            <a:r>
              <a:rPr lang="en-US" altLang="zh-CN" dirty="0">
                <a:latin typeface="Times New Roman" panose="02020603050405020304" pitchFamily="18" charset="0"/>
                <a:cs typeface="Times New Roman" panose="02020603050405020304" pitchFamily="18" charset="0"/>
              </a:rPr>
              <a:t>[1] CNN-RNN: A unified framework for multi-label image classification. In CVPR.</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[2] Learning spatial regularization with image-level supervisions for multi-label image classification. In CVPR.</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[3] Multi-label image recognition by recurrently discovering attentional regions. In ICCV.</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2148178" y="1700880"/>
            <a:ext cx="7895643" cy="4106831"/>
          </a:xfrm>
          <a:prstGeom prst="rect">
            <a:avLst/>
          </a:prstGeom>
        </p:spPr>
      </p:pic>
      <p:sp>
        <p:nvSpPr>
          <p:cNvPr id="6" name="文本框 5"/>
          <p:cNvSpPr txBox="1"/>
          <p:nvPr/>
        </p:nvSpPr>
        <p:spPr>
          <a:xfrm>
            <a:off x="1781926" y="5939392"/>
            <a:ext cx="8628146" cy="337185"/>
          </a:xfrm>
          <a:prstGeom prst="rect">
            <a:avLst/>
          </a:prstGeom>
          <a:noFill/>
        </p:spPr>
        <p:txBody>
          <a:bodyPr wrap="square" rtlCol="0">
            <a:spAutoFit/>
          </a:bodyPr>
          <a:p>
            <a:r>
              <a:rPr lang="en-US" altLang="zh-CN" sz="1600" dirty="0">
                <a:latin typeface="Times New Roman" panose="02020603050405020304" pitchFamily="18" charset="0"/>
                <a:cs typeface="Times New Roman" panose="02020603050405020304" pitchFamily="18" charset="0"/>
              </a:rPr>
              <a:t>ML-GCN: Multi-Label Image Recognition with Graph Convolutional Networks. In CVPR 2019.</a:t>
            </a:r>
            <a:endParaRPr lang="zh-CN" alt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815974"/>
            <a:ext cx="10515600" cy="1325563"/>
          </a:xfrm>
        </p:spPr>
        <p:txBody>
          <a:bodyPr/>
          <a:lstStyle/>
          <a:p>
            <a:r>
              <a:rPr lang="en-US" altLang="zh-CN" dirty="0">
                <a:sym typeface="+mn-ea"/>
              </a:rPr>
              <a:t>Disadvantages of existing methods</a:t>
            </a:r>
            <a:endParaRPr lang="en-US" altLang="zh-CN" dirty="0"/>
          </a:p>
        </p:txBody>
      </p:sp>
      <p:sp>
        <p:nvSpPr>
          <p:cNvPr id="3" name="内容占位符 2"/>
          <p:cNvSpPr>
            <a:spLocks noGrp="1"/>
          </p:cNvSpPr>
          <p:nvPr>
            <p:ph idx="1"/>
          </p:nvPr>
        </p:nvSpPr>
        <p:spPr>
          <a:xfrm>
            <a:off x="838200" y="2533337"/>
            <a:ext cx="10515600" cy="3959537"/>
          </a:xfrm>
        </p:spPr>
        <p:txBody>
          <a:bodyPr/>
          <a:lstStyle/>
          <a:p>
            <a:r>
              <a:rPr lang="en-US" altLang="zh-CN" dirty="0"/>
              <a:t>Many directed edges are from the low frequency category to the high frequency category.</a:t>
            </a:r>
            <a:endParaRPr lang="en-US" altLang="zh-CN" dirty="0"/>
          </a:p>
          <a:p>
            <a:pPr lvl="0"/>
            <a:r>
              <a:rPr lang="en-US" altLang="zh-CN" dirty="0"/>
              <a:t>Graph convolution network:The forward of GCN can be summarized as the aggregation and transformation of node features.</a:t>
            </a:r>
            <a:endParaRPr lang="en-US" altLang="zh-C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4" name="图片 3" descr="gcn1_00"/>
          <p:cNvPicPr>
            <a:picLocks noChangeAspect="1"/>
          </p:cNvPicPr>
          <p:nvPr/>
        </p:nvPicPr>
        <p:blipFill>
          <a:blip r:embed="rId2"/>
          <a:stretch>
            <a:fillRect/>
          </a:stretch>
        </p:blipFill>
        <p:spPr>
          <a:xfrm>
            <a:off x="1066800" y="1200150"/>
            <a:ext cx="10058400" cy="56578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descr="gcn2_00"/>
          <p:cNvPicPr>
            <a:picLocks noChangeAspect="1"/>
          </p:cNvPicPr>
          <p:nvPr/>
        </p:nvPicPr>
        <p:blipFill>
          <a:blip r:embed="rId2"/>
          <a:stretch>
            <a:fillRect/>
          </a:stretch>
        </p:blipFill>
        <p:spPr>
          <a:xfrm>
            <a:off x="1066800" y="1200150"/>
            <a:ext cx="10058400" cy="5657850"/>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2923</Words>
  <Application>WPS 文字</Application>
  <PresentationFormat>宽屏</PresentationFormat>
  <Paragraphs>89</Paragraphs>
  <Slides>18</Slides>
  <Notes>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18</vt:i4>
      </vt:variant>
    </vt:vector>
  </HeadingPairs>
  <TitlesOfParts>
    <vt:vector size="35" baseType="lpstr">
      <vt:lpstr>Arial</vt:lpstr>
      <vt:lpstr>方正书宋_GBK</vt:lpstr>
      <vt:lpstr>Wingdings</vt:lpstr>
      <vt:lpstr>Bahnschrift Light</vt:lpstr>
      <vt:lpstr>苹方-简</vt:lpstr>
      <vt:lpstr>Aileron</vt:lpstr>
      <vt:lpstr>Times New Roman</vt:lpstr>
      <vt:lpstr>等线</vt:lpstr>
      <vt:lpstr>汉仪中等线KW</vt:lpstr>
      <vt:lpstr>微软雅黑</vt:lpstr>
      <vt:lpstr>汉仪旗黑</vt:lpstr>
      <vt:lpstr>宋体</vt:lpstr>
      <vt:lpstr>Arial Unicode MS</vt:lpstr>
      <vt:lpstr>等线 Light</vt:lpstr>
      <vt:lpstr>汉仪书宋二KW</vt:lpstr>
      <vt:lpstr>Office 主题​​</vt:lpstr>
      <vt:lpstr>1_Office 主题​​</vt:lpstr>
      <vt:lpstr>PowerPoint 演示文稿</vt:lpstr>
      <vt:lpstr>Outline</vt:lpstr>
      <vt:lpstr>Background of the multi-label image recognition</vt:lpstr>
      <vt:lpstr>Disadvantages of existing methods</vt:lpstr>
      <vt:lpstr>PowerPoint 演示文稿</vt:lpstr>
      <vt:lpstr>PowerPoint 演示文稿</vt:lpstr>
      <vt:lpstr>Disadvantages of existing methods</vt:lpstr>
      <vt:lpstr>PowerPoint 演示文稿</vt:lpstr>
      <vt:lpstr>PowerPoint 演示文稿</vt:lpstr>
      <vt:lpstr>Disadvantages of existing methods</vt:lpstr>
      <vt:lpstr>PowerPoint 演示文稿</vt:lpstr>
      <vt:lpstr>Solution and model</vt:lpstr>
      <vt:lpstr>Solution and model</vt:lpstr>
      <vt:lpstr>PowerPoint 演示文稿</vt:lpstr>
      <vt:lpstr>Experiment result</vt:lpstr>
      <vt:lpstr>Experiment result</vt:lpstr>
      <vt:lpstr>Experiment result</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Echo Nie</dc:creator>
  <cp:lastModifiedBy>hydra</cp:lastModifiedBy>
  <cp:revision>78</cp:revision>
  <dcterms:created xsi:type="dcterms:W3CDTF">2021-03-04T05:23:04Z</dcterms:created>
  <dcterms:modified xsi:type="dcterms:W3CDTF">2021-03-04T05:23:04Z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2052-3.3.1.5149</vt:lpwstr>
  </property>
</Properties>
</file>